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2918400" cy="21945600"/>
  <p:notesSz cx="7004050" cy="9290050"/>
  <p:defaultTextStyle>
    <a:defPPr>
      <a:defRPr lang="en-US"/>
    </a:defPPr>
    <a:lvl1pPr marL="0" algn="l" defTabSz="2343582" rtl="0" eaLnBrk="1" latinLnBrk="0" hangingPunct="1">
      <a:defRPr sz="4500" kern="1200">
        <a:solidFill>
          <a:schemeClr val="tx1"/>
        </a:solidFill>
        <a:latin typeface="+mn-lt"/>
        <a:ea typeface="+mn-ea"/>
        <a:cs typeface="+mn-cs"/>
      </a:defRPr>
    </a:lvl1pPr>
    <a:lvl2pPr marL="1171796" algn="l" defTabSz="2343582" rtl="0" eaLnBrk="1" latinLnBrk="0" hangingPunct="1">
      <a:defRPr sz="4500" kern="1200">
        <a:solidFill>
          <a:schemeClr val="tx1"/>
        </a:solidFill>
        <a:latin typeface="+mn-lt"/>
        <a:ea typeface="+mn-ea"/>
        <a:cs typeface="+mn-cs"/>
      </a:defRPr>
    </a:lvl2pPr>
    <a:lvl3pPr marL="2343582" algn="l" defTabSz="2343582" rtl="0" eaLnBrk="1" latinLnBrk="0" hangingPunct="1">
      <a:defRPr sz="4500" kern="1200">
        <a:solidFill>
          <a:schemeClr val="tx1"/>
        </a:solidFill>
        <a:latin typeface="+mn-lt"/>
        <a:ea typeface="+mn-ea"/>
        <a:cs typeface="+mn-cs"/>
      </a:defRPr>
    </a:lvl3pPr>
    <a:lvl4pPr marL="3515378" algn="l" defTabSz="2343582" rtl="0" eaLnBrk="1" latinLnBrk="0" hangingPunct="1">
      <a:defRPr sz="4500" kern="1200">
        <a:solidFill>
          <a:schemeClr val="tx1"/>
        </a:solidFill>
        <a:latin typeface="+mn-lt"/>
        <a:ea typeface="+mn-ea"/>
        <a:cs typeface="+mn-cs"/>
      </a:defRPr>
    </a:lvl4pPr>
    <a:lvl5pPr marL="4687164" algn="l" defTabSz="2343582" rtl="0" eaLnBrk="1" latinLnBrk="0" hangingPunct="1">
      <a:defRPr sz="4500" kern="1200">
        <a:solidFill>
          <a:schemeClr val="tx1"/>
        </a:solidFill>
        <a:latin typeface="+mn-lt"/>
        <a:ea typeface="+mn-ea"/>
        <a:cs typeface="+mn-cs"/>
      </a:defRPr>
    </a:lvl5pPr>
    <a:lvl6pPr marL="5858950" algn="l" defTabSz="2343582" rtl="0" eaLnBrk="1" latinLnBrk="0" hangingPunct="1">
      <a:defRPr sz="4500" kern="1200">
        <a:solidFill>
          <a:schemeClr val="tx1"/>
        </a:solidFill>
        <a:latin typeface="+mn-lt"/>
        <a:ea typeface="+mn-ea"/>
        <a:cs typeface="+mn-cs"/>
      </a:defRPr>
    </a:lvl6pPr>
    <a:lvl7pPr marL="7030736" algn="l" defTabSz="2343582" rtl="0" eaLnBrk="1" latinLnBrk="0" hangingPunct="1">
      <a:defRPr sz="4500" kern="1200">
        <a:solidFill>
          <a:schemeClr val="tx1"/>
        </a:solidFill>
        <a:latin typeface="+mn-lt"/>
        <a:ea typeface="+mn-ea"/>
        <a:cs typeface="+mn-cs"/>
      </a:defRPr>
    </a:lvl7pPr>
    <a:lvl8pPr marL="8202539" algn="l" defTabSz="2343582" rtl="0" eaLnBrk="1" latinLnBrk="0" hangingPunct="1">
      <a:defRPr sz="4500" kern="1200">
        <a:solidFill>
          <a:schemeClr val="tx1"/>
        </a:solidFill>
        <a:latin typeface="+mn-lt"/>
        <a:ea typeface="+mn-ea"/>
        <a:cs typeface="+mn-cs"/>
      </a:defRPr>
    </a:lvl8pPr>
    <a:lvl9pPr marL="9374328" algn="l" defTabSz="2343582" rtl="0" eaLnBrk="1" latinLnBrk="0" hangingPunct="1">
      <a:defRPr sz="4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FF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74" autoAdjust="0"/>
    <p:restoredTop sz="99843" autoAdjust="0"/>
  </p:normalViewPr>
  <p:slideViewPr>
    <p:cSldViewPr>
      <p:cViewPr varScale="1">
        <p:scale>
          <a:sx n="34" d="100"/>
          <a:sy n="34" d="100"/>
        </p:scale>
        <p:origin x="-2136" y="48"/>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endParaRPr lang="en-US" dirty="0"/>
          </a:p>
        </p:txBody>
      </p:sp>
      <p:sp>
        <p:nvSpPr>
          <p:cNvPr id="16" name="Rectangle 15"/>
          <p:cNvSpPr/>
          <p:nvPr userDrawn="1"/>
        </p:nvSpPr>
        <p:spPr>
          <a:xfrm>
            <a:off x="-4"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endParaRPr lang="en-US" dirty="0"/>
          </a:p>
        </p:txBody>
      </p:sp>
      <p:pic>
        <p:nvPicPr>
          <p:cNvPr id="6" name="Picture 16" descr="PosterTemplateCopyright"/>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371605" y="21717003"/>
            <a:ext cx="1970212" cy="14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058" tIns="122058" rIns="122058" bIns="12205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800" dirty="0" smtClean="0">
                <a:solidFill>
                  <a:srgbClr val="7F7F7F"/>
                </a:solidFill>
                <a:latin typeface="Calibri" pitchFamily="34" charset="0"/>
                <a:cs typeface="Calibri" panose="020F0502020204030204" pitchFamily="34" charset="0"/>
              </a:rPr>
              <a:t>Poster Print Size:</a:t>
            </a:r>
            <a:endParaRPr sz="48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400" dirty="0" smtClean="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800" dirty="0" smtClean="0">
                <a:solidFill>
                  <a:srgbClr val="7F7F7F"/>
                </a:solidFill>
                <a:latin typeface="Calibri" pitchFamily="34" charset="0"/>
                <a:cs typeface="Calibri" panose="020F0502020204030204" pitchFamily="34" charset="0"/>
              </a:rPr>
              <a:t>Placeholders</a:t>
            </a:r>
            <a:r>
              <a:rPr sz="4800" dirty="0" smtClean="0">
                <a:solidFill>
                  <a:srgbClr val="7F7F7F"/>
                </a:solidFill>
                <a:latin typeface="Calibri" pitchFamily="34" charset="0"/>
                <a:cs typeface="Calibri" panose="020F0502020204030204" pitchFamily="34" charset="0"/>
              </a:rPr>
              <a:t>:</a:t>
            </a:r>
            <a:endParaRPr sz="4800" dirty="0">
              <a:solidFill>
                <a:srgbClr val="7F7F7F"/>
              </a:solidFill>
              <a:latin typeface="Calibri" pitchFamily="34" charset="0"/>
              <a:cs typeface="Calibri" panose="020F0502020204030204" pitchFamily="34" charset="0"/>
            </a:endParaRPr>
          </a:p>
          <a:p>
            <a:pPr lvl="0">
              <a:spcBef>
                <a:spcPts val="0"/>
              </a:spcBef>
              <a:spcAft>
                <a:spcPts val="1286"/>
              </a:spcAft>
            </a:pPr>
            <a:r>
              <a:rPr sz="3400" dirty="0">
                <a:solidFill>
                  <a:srgbClr val="7F7F7F"/>
                </a:solidFill>
                <a:latin typeface="Calibri" pitchFamily="34" charset="0"/>
                <a:cs typeface="Calibri" panose="020F0502020204030204" pitchFamily="34" charset="0"/>
              </a:rPr>
              <a:t>The </a:t>
            </a:r>
            <a:r>
              <a:rPr lang="en-US" sz="3400" dirty="0" smtClean="0">
                <a:solidFill>
                  <a:srgbClr val="7F7F7F"/>
                </a:solidFill>
                <a:latin typeface="Calibri" pitchFamily="34" charset="0"/>
                <a:cs typeface="Calibri" panose="020F0502020204030204" pitchFamily="34" charset="0"/>
              </a:rPr>
              <a:t>various elements included</a:t>
            </a:r>
            <a:r>
              <a:rPr sz="3400" dirty="0" smtClean="0">
                <a:solidFill>
                  <a:srgbClr val="7F7F7F"/>
                </a:solidFill>
                <a:latin typeface="Calibri" pitchFamily="34" charset="0"/>
                <a:cs typeface="Calibri" panose="020F0502020204030204" pitchFamily="34" charset="0"/>
              </a:rPr>
              <a:t> </a:t>
            </a:r>
            <a:r>
              <a:rPr sz="3400" dirty="0">
                <a:solidFill>
                  <a:srgbClr val="7F7F7F"/>
                </a:solidFill>
                <a:latin typeface="Calibri" pitchFamily="34" charset="0"/>
                <a:cs typeface="Calibri" panose="020F0502020204030204" pitchFamily="34" charset="0"/>
              </a:rPr>
              <a:t>in this </a:t>
            </a:r>
            <a:r>
              <a:rPr lang="en-US" sz="3400" dirty="0" smtClean="0">
                <a:solidFill>
                  <a:srgbClr val="7F7F7F"/>
                </a:solidFill>
                <a:latin typeface="Calibri" pitchFamily="34" charset="0"/>
                <a:cs typeface="Calibri" panose="020F0502020204030204" pitchFamily="34" charset="0"/>
              </a:rPr>
              <a:t>poster are ones</a:t>
            </a:r>
            <a:r>
              <a:rPr lang="en-US" sz="3400" baseline="0" dirty="0" smtClean="0">
                <a:solidFill>
                  <a:srgbClr val="7F7F7F"/>
                </a:solidFill>
                <a:latin typeface="Calibri" pitchFamily="34" charset="0"/>
                <a:cs typeface="Calibri" panose="020F0502020204030204" pitchFamily="34" charset="0"/>
              </a:rPr>
              <a:t> we often see in medical, research, and scientific posters.</a:t>
            </a:r>
            <a:r>
              <a:rPr sz="3400" dirty="0" smtClean="0">
                <a:solidFill>
                  <a:srgbClr val="7F7F7F"/>
                </a:solidFill>
                <a:latin typeface="Calibri" pitchFamily="34" charset="0"/>
                <a:cs typeface="Calibri" panose="020F0502020204030204" pitchFamily="34" charset="0"/>
              </a:rPr>
              <a:t> </a:t>
            </a:r>
            <a:r>
              <a:rPr lang="en-US" sz="3400" dirty="0" smtClean="0">
                <a:solidFill>
                  <a:srgbClr val="7F7F7F"/>
                </a:solidFill>
                <a:latin typeface="Calibri" pitchFamily="34" charset="0"/>
                <a:cs typeface="Calibri" panose="020F0502020204030204" pitchFamily="34" charset="0"/>
              </a:rPr>
              <a:t>Feel</a:t>
            </a:r>
            <a:r>
              <a:rPr lang="en-US" sz="3400" baseline="0" dirty="0" smtClean="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800" dirty="0" smtClean="0">
                <a:solidFill>
                  <a:srgbClr val="7F7F7F"/>
                </a:solidFill>
                <a:latin typeface="Calibri" pitchFamily="34" charset="0"/>
                <a:cs typeface="Calibri" panose="020F0502020204030204" pitchFamily="34" charset="0"/>
              </a:rPr>
              <a:t>Image</a:t>
            </a:r>
            <a:r>
              <a:rPr lang="en-US" sz="4800" baseline="0" dirty="0" smtClean="0">
                <a:solidFill>
                  <a:srgbClr val="7F7F7F"/>
                </a:solidFill>
                <a:latin typeface="Calibri" pitchFamily="34" charset="0"/>
                <a:cs typeface="Calibri" panose="020F0502020204030204" pitchFamily="34" charset="0"/>
              </a:rPr>
              <a:t> Quality</a:t>
            </a:r>
            <a:r>
              <a:rPr lang="en-US" sz="4800" dirty="0" smtClean="0">
                <a:solidFill>
                  <a:srgbClr val="7F7F7F"/>
                </a:solidFill>
                <a:latin typeface="Calibri" pitchFamily="34" charset="0"/>
                <a:cs typeface="Calibri" panose="020F0502020204030204" pitchFamily="34" charset="0"/>
              </a:rPr>
              <a:t>:</a:t>
            </a:r>
          </a:p>
          <a:p>
            <a:pPr lvl="0">
              <a:spcBef>
                <a:spcPts val="0"/>
              </a:spcBef>
              <a:spcAft>
                <a:spcPts val="1286"/>
              </a:spcAft>
            </a:pPr>
            <a:r>
              <a:rPr lang="en-US" sz="3400" dirty="0" smtClean="0">
                <a:solidFill>
                  <a:srgbClr val="7F7F7F"/>
                </a:solidFill>
                <a:latin typeface="Calibri" pitchFamily="34" charset="0"/>
                <a:cs typeface="Calibri" panose="020F0502020204030204" pitchFamily="34" charset="0"/>
              </a:rPr>
              <a:t>You can place digital photos or logo art in your poster file by selecting the </a:t>
            </a:r>
            <a:r>
              <a:rPr lang="en-US" sz="3400" b="1" dirty="0" smtClean="0">
                <a:solidFill>
                  <a:srgbClr val="7F7F7F"/>
                </a:solidFill>
                <a:latin typeface="Calibri" pitchFamily="34" charset="0"/>
                <a:cs typeface="Calibri" panose="020F0502020204030204" pitchFamily="34" charset="0"/>
              </a:rPr>
              <a:t>Insert, Picture</a:t>
            </a:r>
            <a:r>
              <a:rPr lang="en-US" sz="3400" dirty="0" smtClean="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400" b="1" dirty="0" smtClean="0">
                <a:solidFill>
                  <a:srgbClr val="7F7F7F"/>
                </a:solidFill>
                <a:latin typeface="Calibri" pitchFamily="34" charset="0"/>
                <a:cs typeface="Calibri" panose="020F0502020204030204" pitchFamily="34" charset="0"/>
              </a:rPr>
              <a:t>150-200 pixels per inch in their final printed size</a:t>
            </a:r>
            <a:r>
              <a:rPr lang="en-US" sz="3400" dirty="0" smtClean="0">
                <a:solidFill>
                  <a:srgbClr val="7F7F7F"/>
                </a:solidFill>
                <a:latin typeface="Calibri" pitchFamily="34" charset="0"/>
                <a:cs typeface="Calibri" panose="020F0502020204030204" pitchFamily="34" charset="0"/>
              </a:rPr>
              <a:t>. For instance, a 1600 x 1200 pixel</a:t>
            </a:r>
            <a:r>
              <a:rPr lang="en-US" sz="3400" baseline="0" dirty="0" smtClean="0">
                <a:solidFill>
                  <a:srgbClr val="7F7F7F"/>
                </a:solidFill>
                <a:latin typeface="Calibri" pitchFamily="34" charset="0"/>
                <a:cs typeface="Calibri" panose="020F0502020204030204" pitchFamily="34" charset="0"/>
              </a:rPr>
              <a:t> photo will usually look fine up to </a:t>
            </a:r>
            <a:r>
              <a:rPr lang="en-US" sz="3400" dirty="0" smtClean="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400" dirty="0" smtClean="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400" dirty="0" smtClean="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r>
              <a:rPr lang="en-US" sz="2400" dirty="0" smtClean="0">
                <a:solidFill>
                  <a:srgbClr val="7F7F7F"/>
                </a:solidFill>
                <a:latin typeface="Calibri" pitchFamily="34" charset="0"/>
                <a:cs typeface="Calibri" panose="020F0502020204030204" pitchFamily="34" charset="0"/>
              </a:rPr>
              <a:t/>
            </a:r>
            <a:br>
              <a:rPr lang="en-US" sz="2400" dirty="0" smtClean="0">
                <a:solidFill>
                  <a:srgbClr val="7F7F7F"/>
                </a:solidFill>
                <a:latin typeface="Calibri" pitchFamily="34" charset="0"/>
                <a:cs typeface="Calibri" panose="020F0502020204030204" pitchFamily="34" charset="0"/>
              </a:rPr>
            </a:br>
            <a:r>
              <a:rPr lang="en-US" sz="2400" dirty="0" smtClean="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800" dirty="0" smtClean="0">
                  <a:solidFill>
                    <a:schemeClr val="bg1">
                      <a:lumMod val="50000"/>
                    </a:schemeClr>
                  </a:solidFill>
                  <a:latin typeface="Calibri" pitchFamily="34" charset="0"/>
                  <a:cs typeface="Calibri" panose="020F0502020204030204" pitchFamily="34" charset="0"/>
                </a:rPr>
                <a:t>Change</a:t>
              </a:r>
              <a:r>
                <a:rPr lang="en-US" sz="4800" baseline="0" dirty="0" smtClean="0">
                  <a:solidFill>
                    <a:schemeClr val="bg1">
                      <a:lumMod val="50000"/>
                    </a:schemeClr>
                  </a:solidFill>
                  <a:latin typeface="Calibri" pitchFamily="34" charset="0"/>
                  <a:cs typeface="Calibri" panose="020F0502020204030204" pitchFamily="34" charset="0"/>
                </a:rPr>
                <a:t> Color Theme</a:t>
              </a:r>
              <a:r>
                <a:rPr lang="en-US" sz="4800" dirty="0" smtClean="0">
                  <a:solidFill>
                    <a:schemeClr val="bg1">
                      <a:lumMod val="50000"/>
                    </a:schemeClr>
                  </a:solidFill>
                  <a:latin typeface="Calibri" pitchFamily="34" charset="0"/>
                  <a:cs typeface="Calibri" panose="020F0502020204030204" pitchFamily="34" charset="0"/>
                </a:rPr>
                <a:t>:</a:t>
              </a:r>
              <a:endParaRPr sz="48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400" dirty="0" smtClean="0">
                  <a:solidFill>
                    <a:schemeClr val="bg1">
                      <a:lumMod val="50000"/>
                    </a:schemeClr>
                  </a:solidFill>
                  <a:latin typeface="Calibri" pitchFamily="34" charset="0"/>
                  <a:cs typeface="Calibri" panose="020F0502020204030204" pitchFamily="34" charset="0"/>
                </a:rPr>
                <a:t>This template is designed to use the built-in color themes in</a:t>
              </a:r>
              <a:r>
                <a:rPr lang="en-US" sz="3400" baseline="0" dirty="0" smtClean="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400" baseline="0" dirty="0" smtClean="0">
                  <a:solidFill>
                    <a:schemeClr val="bg1">
                      <a:lumMod val="50000"/>
                    </a:schemeClr>
                  </a:solidFill>
                  <a:latin typeface="Calibri" pitchFamily="34" charset="0"/>
                  <a:cs typeface="Calibri" panose="020F0502020204030204" pitchFamily="34" charset="0"/>
                </a:rPr>
                <a:t>To change the color theme, select the </a:t>
              </a:r>
              <a:r>
                <a:rPr lang="en-US" sz="3400" b="1" baseline="0" dirty="0" smtClean="0">
                  <a:solidFill>
                    <a:schemeClr val="bg1">
                      <a:lumMod val="50000"/>
                    </a:schemeClr>
                  </a:solidFill>
                  <a:latin typeface="Calibri" pitchFamily="34" charset="0"/>
                  <a:cs typeface="Calibri" panose="020F0502020204030204" pitchFamily="34" charset="0"/>
                </a:rPr>
                <a:t>Design</a:t>
              </a:r>
              <a:r>
                <a:rPr lang="en-US" sz="3400" baseline="0" dirty="0" smtClean="0">
                  <a:solidFill>
                    <a:schemeClr val="bg1">
                      <a:lumMod val="50000"/>
                    </a:schemeClr>
                  </a:solidFill>
                  <a:latin typeface="Calibri" pitchFamily="34" charset="0"/>
                  <a:cs typeface="Calibri" panose="020F0502020204030204" pitchFamily="34" charset="0"/>
                </a:rPr>
                <a:t> tab, then select the </a:t>
              </a:r>
              <a:r>
                <a:rPr lang="en-US" sz="3400" b="1" baseline="0" dirty="0" smtClean="0">
                  <a:solidFill>
                    <a:schemeClr val="bg1">
                      <a:lumMod val="50000"/>
                    </a:schemeClr>
                  </a:solidFill>
                  <a:latin typeface="Calibri" pitchFamily="34" charset="0"/>
                  <a:cs typeface="Calibri" panose="020F0502020204030204" pitchFamily="34" charset="0"/>
                </a:rPr>
                <a:t>Colors</a:t>
              </a:r>
              <a:r>
                <a:rPr lang="en-US" sz="3400" baseline="0" dirty="0" smtClean="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400" baseline="0" dirty="0" smtClean="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800" dirty="0" smtClean="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400" dirty="0" smtClean="0">
                  <a:solidFill>
                    <a:schemeClr val="bg1">
                      <a:lumMod val="50000"/>
                    </a:schemeClr>
                  </a:solidFill>
                  <a:latin typeface="Calibri" pitchFamily="34" charset="0"/>
                  <a:cs typeface="Calibri" panose="020F0502020204030204" pitchFamily="34" charset="0"/>
                </a:rPr>
                <a:t>Once your poster file is ready, visit</a:t>
              </a:r>
              <a:r>
                <a:rPr lang="en-US" sz="3400" baseline="0" dirty="0" smtClean="0">
                  <a:solidFill>
                    <a:schemeClr val="bg1">
                      <a:lumMod val="50000"/>
                    </a:schemeClr>
                  </a:solidFill>
                  <a:latin typeface="Calibri" pitchFamily="34" charset="0"/>
                  <a:cs typeface="Calibri" panose="020F0502020204030204" pitchFamily="34" charset="0"/>
                </a:rPr>
                <a:t> </a:t>
              </a:r>
              <a:r>
                <a:rPr lang="en-US" sz="3400" b="1" baseline="0" dirty="0" smtClean="0">
                  <a:solidFill>
                    <a:schemeClr val="bg1">
                      <a:lumMod val="50000"/>
                    </a:schemeClr>
                  </a:solidFill>
                  <a:latin typeface="Calibri" pitchFamily="34" charset="0"/>
                  <a:cs typeface="Calibri" panose="020F0502020204030204" pitchFamily="34" charset="0"/>
                </a:rPr>
                <a:t>www.genigraphics.com</a:t>
              </a:r>
              <a:r>
                <a:rPr lang="en-US" sz="3400" baseline="0" dirty="0" smtClean="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400" baseline="0" dirty="0" smtClean="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400" baseline="0" dirty="0" smtClean="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400" baseline="0" dirty="0" smtClean="0">
                  <a:solidFill>
                    <a:schemeClr val="bg1">
                      <a:lumMod val="50000"/>
                    </a:schemeClr>
                  </a:solidFill>
                  <a:latin typeface="Calibri" pitchFamily="34" charset="0"/>
                  <a:cs typeface="Calibri" panose="020F0502020204030204" pitchFamily="34" charset="0"/>
                </a:rPr>
                <a:t>US and Canada:  1-800-790-4001</a:t>
              </a:r>
              <a:br>
                <a:rPr lang="en-US" sz="3400" baseline="0" dirty="0" smtClean="0">
                  <a:solidFill>
                    <a:schemeClr val="bg1">
                      <a:lumMod val="50000"/>
                    </a:schemeClr>
                  </a:solidFill>
                  <a:latin typeface="Calibri" pitchFamily="34" charset="0"/>
                  <a:cs typeface="Calibri" panose="020F0502020204030204" pitchFamily="34" charset="0"/>
                </a:rPr>
              </a:br>
              <a:r>
                <a:rPr lang="en-US" sz="3400" baseline="0" dirty="0" smtClean="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r>
                <a:rPr lang="en-US" sz="2400" dirty="0" smtClean="0">
                  <a:solidFill>
                    <a:schemeClr val="bg1">
                      <a:lumMod val="50000"/>
                    </a:schemeClr>
                  </a:solidFill>
                  <a:latin typeface="Calibri" pitchFamily="34" charset="0"/>
                  <a:cs typeface="Calibri" panose="020F0502020204030204" pitchFamily="34" charset="0"/>
                </a:rPr>
                <a:t/>
              </a:r>
              <a:br>
                <a:rPr lang="en-US" sz="2400" dirty="0" smtClean="0">
                  <a:solidFill>
                    <a:schemeClr val="bg1">
                      <a:lumMod val="50000"/>
                    </a:schemeClr>
                  </a:solidFill>
                  <a:latin typeface="Calibri" pitchFamily="34" charset="0"/>
                  <a:cs typeface="Calibri" panose="020F0502020204030204" pitchFamily="34" charset="0"/>
                </a:rPr>
              </a:br>
              <a:r>
                <a:rPr lang="en-US" sz="2400" dirty="0" smtClean="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spTree>
    <p:extLst>
      <p:ext uri="{BB962C8B-B14F-4D97-AF65-F5344CB8AC3E}">
        <p14:creationId xmlns:p14="http://schemas.microsoft.com/office/powerpoint/2010/main" val="381294480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5D6BDF-9D0E-4E2B-85B8-D8F4790360C9}" type="datetimeFigureOut">
              <a:rPr lang="en-US" smtClean="0"/>
              <a:t>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234362" tIns="117172" rIns="234362" bIns="11717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45920" y="5120654"/>
            <a:ext cx="29626560" cy="14483082"/>
          </a:xfrm>
          <a:prstGeom prst="rect">
            <a:avLst/>
          </a:prstGeom>
        </p:spPr>
        <p:txBody>
          <a:bodyPr vert="horz" lIns="234362" tIns="117172" rIns="234362" bIns="11717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645920" y="20340331"/>
            <a:ext cx="7680960" cy="1168400"/>
          </a:xfrm>
          <a:prstGeom prst="rect">
            <a:avLst/>
          </a:prstGeom>
        </p:spPr>
        <p:txBody>
          <a:bodyPr vert="horz" lIns="234362" tIns="117172" rIns="234362" bIns="117172" rtlCol="0" anchor="ctr"/>
          <a:lstStyle>
            <a:lvl1pPr algn="l">
              <a:defRPr sz="3100">
                <a:solidFill>
                  <a:schemeClr val="tx1">
                    <a:tint val="75000"/>
                  </a:schemeClr>
                </a:solidFill>
              </a:defRPr>
            </a:lvl1pPr>
          </a:lstStyle>
          <a:p>
            <a:fld id="{985D6BDF-9D0E-4E2B-85B8-D8F4790360C9}" type="datetimeFigureOut">
              <a:rPr lang="en-US" smtClean="0"/>
              <a:t>3/20/15</a:t>
            </a:fld>
            <a:endParaRPr lang="en-US" dirty="0"/>
          </a:p>
        </p:txBody>
      </p:sp>
      <p:sp>
        <p:nvSpPr>
          <p:cNvPr id="5" name="Footer Placeholder 4"/>
          <p:cNvSpPr>
            <a:spLocks noGrp="1"/>
          </p:cNvSpPr>
          <p:nvPr>
            <p:ph type="ftr" sz="quarter" idx="3"/>
          </p:nvPr>
        </p:nvSpPr>
        <p:spPr>
          <a:xfrm>
            <a:off x="11247120" y="20340331"/>
            <a:ext cx="10424160" cy="1168400"/>
          </a:xfrm>
          <a:prstGeom prst="rect">
            <a:avLst/>
          </a:prstGeom>
        </p:spPr>
        <p:txBody>
          <a:bodyPr vert="horz" lIns="234362" tIns="117172" rIns="234362" bIns="117172" rtlCol="0" anchor="ctr"/>
          <a:lstStyle>
            <a:lvl1pPr algn="ctr">
              <a:defRPr sz="3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31"/>
            <a:ext cx="7680960" cy="1168400"/>
          </a:xfrm>
          <a:prstGeom prst="rect">
            <a:avLst/>
          </a:prstGeom>
        </p:spPr>
        <p:txBody>
          <a:bodyPr vert="horz" lIns="234362" tIns="117172" rIns="234362" bIns="117172" rtlCol="0" anchor="ctr"/>
          <a:lstStyle>
            <a:lvl1pPr algn="r">
              <a:defRPr sz="31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2343582" rtl="0" eaLnBrk="1" latinLnBrk="0" hangingPunct="1">
        <a:spcBef>
          <a:spcPct val="0"/>
        </a:spcBef>
        <a:buNone/>
        <a:defRPr sz="4100" kern="1200">
          <a:solidFill>
            <a:schemeClr val="tx1"/>
          </a:solidFill>
          <a:latin typeface="+mj-lt"/>
          <a:ea typeface="+mj-ea"/>
          <a:cs typeface="+mj-cs"/>
        </a:defRPr>
      </a:lvl1pPr>
    </p:titleStyle>
    <p:bodyStyle>
      <a:lvl1pPr marL="244116"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88260"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732376"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976499"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4pPr>
      <a:lvl5pPr marL="1220615" indent="-244116" algn="l" defTabSz="2343582" rtl="0" eaLnBrk="1" latinLnBrk="0" hangingPunct="1">
        <a:spcBef>
          <a:spcPct val="20000"/>
        </a:spcBef>
        <a:buFont typeface="Arial" pitchFamily="34" charset="0"/>
        <a:buChar char="»"/>
        <a:defRPr sz="2100" kern="1200">
          <a:solidFill>
            <a:schemeClr val="tx1"/>
          </a:solidFill>
          <a:latin typeface="+mn-lt"/>
          <a:ea typeface="+mn-ea"/>
          <a:cs typeface="+mn-cs"/>
        </a:defRPr>
      </a:lvl5pPr>
      <a:lvl6pPr marL="6444850" indent="-585890" algn="l" defTabSz="2343582" rtl="0" eaLnBrk="1" latinLnBrk="0" hangingPunct="1">
        <a:spcBef>
          <a:spcPct val="20000"/>
        </a:spcBef>
        <a:buFont typeface="Arial" pitchFamily="34" charset="0"/>
        <a:buChar char="•"/>
        <a:defRPr sz="5100" kern="1200">
          <a:solidFill>
            <a:schemeClr val="tx1"/>
          </a:solidFill>
          <a:latin typeface="+mn-lt"/>
          <a:ea typeface="+mn-ea"/>
          <a:cs typeface="+mn-cs"/>
        </a:defRPr>
      </a:lvl6pPr>
      <a:lvl7pPr marL="7616646" indent="-585890" algn="l" defTabSz="2343582" rtl="0" eaLnBrk="1" latinLnBrk="0" hangingPunct="1">
        <a:spcBef>
          <a:spcPct val="20000"/>
        </a:spcBef>
        <a:buFont typeface="Arial" pitchFamily="34" charset="0"/>
        <a:buChar char="•"/>
        <a:defRPr sz="5100" kern="1200">
          <a:solidFill>
            <a:schemeClr val="tx1"/>
          </a:solidFill>
          <a:latin typeface="+mn-lt"/>
          <a:ea typeface="+mn-ea"/>
          <a:cs typeface="+mn-cs"/>
        </a:defRPr>
      </a:lvl7pPr>
      <a:lvl8pPr marL="8788432" indent="-585890" algn="l" defTabSz="2343582" rtl="0" eaLnBrk="1" latinLnBrk="0" hangingPunct="1">
        <a:spcBef>
          <a:spcPct val="20000"/>
        </a:spcBef>
        <a:buFont typeface="Arial" pitchFamily="34" charset="0"/>
        <a:buChar char="•"/>
        <a:defRPr sz="5100" kern="1200">
          <a:solidFill>
            <a:schemeClr val="tx1"/>
          </a:solidFill>
          <a:latin typeface="+mn-lt"/>
          <a:ea typeface="+mn-ea"/>
          <a:cs typeface="+mn-cs"/>
        </a:defRPr>
      </a:lvl8pPr>
      <a:lvl9pPr marL="9960218" indent="-585890" algn="l" defTabSz="2343582" rtl="0" eaLnBrk="1" latinLnBrk="0" hangingPunct="1">
        <a:spcBef>
          <a:spcPct val="20000"/>
        </a:spcBef>
        <a:buFont typeface="Arial" pitchFamily="34" charset="0"/>
        <a:buChar char="•"/>
        <a:defRPr sz="5100" kern="1200">
          <a:solidFill>
            <a:schemeClr val="tx1"/>
          </a:solidFill>
          <a:latin typeface="+mn-lt"/>
          <a:ea typeface="+mn-ea"/>
          <a:cs typeface="+mn-cs"/>
        </a:defRPr>
      </a:lvl9pPr>
    </p:bodyStyle>
    <p:otherStyle>
      <a:defPPr>
        <a:defRPr lang="en-US"/>
      </a:defPPr>
      <a:lvl1pPr marL="0" algn="l" defTabSz="2343582" rtl="0" eaLnBrk="1" latinLnBrk="0" hangingPunct="1">
        <a:defRPr sz="4500" kern="1200">
          <a:solidFill>
            <a:schemeClr val="tx1"/>
          </a:solidFill>
          <a:latin typeface="+mn-lt"/>
          <a:ea typeface="+mn-ea"/>
          <a:cs typeface="+mn-cs"/>
        </a:defRPr>
      </a:lvl1pPr>
      <a:lvl2pPr marL="1171796" algn="l" defTabSz="2343582" rtl="0" eaLnBrk="1" latinLnBrk="0" hangingPunct="1">
        <a:defRPr sz="4500" kern="1200">
          <a:solidFill>
            <a:schemeClr val="tx1"/>
          </a:solidFill>
          <a:latin typeface="+mn-lt"/>
          <a:ea typeface="+mn-ea"/>
          <a:cs typeface="+mn-cs"/>
        </a:defRPr>
      </a:lvl2pPr>
      <a:lvl3pPr marL="2343582" algn="l" defTabSz="2343582" rtl="0" eaLnBrk="1" latinLnBrk="0" hangingPunct="1">
        <a:defRPr sz="4500" kern="1200">
          <a:solidFill>
            <a:schemeClr val="tx1"/>
          </a:solidFill>
          <a:latin typeface="+mn-lt"/>
          <a:ea typeface="+mn-ea"/>
          <a:cs typeface="+mn-cs"/>
        </a:defRPr>
      </a:lvl3pPr>
      <a:lvl4pPr marL="3515378" algn="l" defTabSz="2343582" rtl="0" eaLnBrk="1" latinLnBrk="0" hangingPunct="1">
        <a:defRPr sz="4500" kern="1200">
          <a:solidFill>
            <a:schemeClr val="tx1"/>
          </a:solidFill>
          <a:latin typeface="+mn-lt"/>
          <a:ea typeface="+mn-ea"/>
          <a:cs typeface="+mn-cs"/>
        </a:defRPr>
      </a:lvl4pPr>
      <a:lvl5pPr marL="4687164" algn="l" defTabSz="2343582" rtl="0" eaLnBrk="1" latinLnBrk="0" hangingPunct="1">
        <a:defRPr sz="4500" kern="1200">
          <a:solidFill>
            <a:schemeClr val="tx1"/>
          </a:solidFill>
          <a:latin typeface="+mn-lt"/>
          <a:ea typeface="+mn-ea"/>
          <a:cs typeface="+mn-cs"/>
        </a:defRPr>
      </a:lvl5pPr>
      <a:lvl6pPr marL="5858950" algn="l" defTabSz="2343582" rtl="0" eaLnBrk="1" latinLnBrk="0" hangingPunct="1">
        <a:defRPr sz="4500" kern="1200">
          <a:solidFill>
            <a:schemeClr val="tx1"/>
          </a:solidFill>
          <a:latin typeface="+mn-lt"/>
          <a:ea typeface="+mn-ea"/>
          <a:cs typeface="+mn-cs"/>
        </a:defRPr>
      </a:lvl6pPr>
      <a:lvl7pPr marL="7030736" algn="l" defTabSz="2343582" rtl="0" eaLnBrk="1" latinLnBrk="0" hangingPunct="1">
        <a:defRPr sz="4500" kern="1200">
          <a:solidFill>
            <a:schemeClr val="tx1"/>
          </a:solidFill>
          <a:latin typeface="+mn-lt"/>
          <a:ea typeface="+mn-ea"/>
          <a:cs typeface="+mn-cs"/>
        </a:defRPr>
      </a:lvl7pPr>
      <a:lvl8pPr marL="8202539" algn="l" defTabSz="2343582" rtl="0" eaLnBrk="1" latinLnBrk="0" hangingPunct="1">
        <a:defRPr sz="4500" kern="1200">
          <a:solidFill>
            <a:schemeClr val="tx1"/>
          </a:solidFill>
          <a:latin typeface="+mn-lt"/>
          <a:ea typeface="+mn-ea"/>
          <a:cs typeface="+mn-cs"/>
        </a:defRPr>
      </a:lvl8pPr>
      <a:lvl9pPr marL="9374328" algn="l" defTabSz="2343582" rtl="0" eaLnBrk="1" latinLnBrk="0" hangingPunct="1">
        <a:defRPr sz="4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114800" y="185409"/>
            <a:ext cx="24688800" cy="160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54" tIns="244116" rIns="97654" bIns="244116"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7200" b="1" dirty="0">
                <a:solidFill>
                  <a:schemeClr val="accent3">
                    <a:lumMod val="20000"/>
                    <a:lumOff val="80000"/>
                  </a:schemeClr>
                </a:solidFill>
                <a:latin typeface="+mn-lt"/>
              </a:rPr>
              <a:t>Swarm Robotics</a:t>
            </a:r>
          </a:p>
        </p:txBody>
      </p:sp>
      <p:sp>
        <p:nvSpPr>
          <p:cNvPr id="5" name="Text Box 123"/>
          <p:cNvSpPr txBox="1">
            <a:spLocks noChangeArrowheads="1"/>
          </p:cNvSpPr>
          <p:nvPr/>
        </p:nvSpPr>
        <p:spPr bwMode="auto">
          <a:xfrm>
            <a:off x="4114800" y="1600201"/>
            <a:ext cx="24688800" cy="1143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54" tIns="97654" rIns="97654" bIns="97654"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700" dirty="0" err="1">
                <a:solidFill>
                  <a:schemeClr val="accent3">
                    <a:lumMod val="20000"/>
                    <a:lumOff val="80000"/>
                  </a:schemeClr>
                </a:solidFill>
                <a:latin typeface="+mn-lt"/>
              </a:rPr>
              <a:t>Zhi</a:t>
            </a:r>
            <a:r>
              <a:rPr lang="en-US" sz="2700" dirty="0">
                <a:solidFill>
                  <a:schemeClr val="accent3">
                    <a:lumMod val="20000"/>
                    <a:lumOff val="80000"/>
                  </a:schemeClr>
                </a:solidFill>
                <a:latin typeface="+mn-lt"/>
              </a:rPr>
              <a:t> Xing, </a:t>
            </a:r>
            <a:r>
              <a:rPr lang="en-US" sz="2700" dirty="0" err="1">
                <a:solidFill>
                  <a:schemeClr val="accent3">
                    <a:lumMod val="20000"/>
                    <a:lumOff val="80000"/>
                  </a:schemeClr>
                </a:solidFill>
                <a:latin typeface="+mn-lt"/>
              </a:rPr>
              <a:t>Gajendranath</a:t>
            </a:r>
            <a:r>
              <a:rPr lang="en-US" sz="2700" dirty="0">
                <a:solidFill>
                  <a:schemeClr val="accent3">
                    <a:lumMod val="20000"/>
                    <a:lumOff val="80000"/>
                  </a:schemeClr>
                </a:solidFill>
                <a:latin typeface="+mn-lt"/>
              </a:rPr>
              <a:t> </a:t>
            </a:r>
            <a:r>
              <a:rPr lang="en-US" sz="2700" dirty="0" err="1">
                <a:solidFill>
                  <a:schemeClr val="accent3">
                    <a:lumMod val="20000"/>
                    <a:lumOff val="80000"/>
                  </a:schemeClr>
                </a:solidFill>
                <a:latin typeface="+mn-lt"/>
              </a:rPr>
              <a:t>Gaurav</a:t>
            </a:r>
            <a:r>
              <a:rPr lang="en-US" sz="2700" dirty="0">
                <a:solidFill>
                  <a:schemeClr val="accent3">
                    <a:lumMod val="20000"/>
                    <a:lumOff val="80000"/>
                  </a:schemeClr>
                </a:solidFill>
                <a:latin typeface="+mn-lt"/>
              </a:rPr>
              <a:t> Roy </a:t>
            </a:r>
            <a:r>
              <a:rPr lang="en-US" sz="2700">
                <a:solidFill>
                  <a:schemeClr val="accent3">
                    <a:lumMod val="20000"/>
                    <a:lumOff val="80000"/>
                  </a:schemeClr>
                </a:solidFill>
                <a:latin typeface="+mn-lt"/>
              </a:rPr>
              <a:t>Puli </a:t>
            </a:r>
            <a:endParaRPr lang="en-US" sz="2700" baseline="30000" dirty="0">
              <a:solidFill>
                <a:schemeClr val="accent3">
                  <a:lumMod val="20000"/>
                  <a:lumOff val="80000"/>
                </a:schemeClr>
              </a:solidFill>
              <a:latin typeface="+mn-lt"/>
            </a:endParaRPr>
          </a:p>
          <a:p>
            <a:pPr algn="ctr" eaLnBrk="1" hangingPunct="1"/>
            <a:r>
              <a:rPr lang="en-US" sz="2700" dirty="0">
                <a:solidFill>
                  <a:schemeClr val="accent3">
                    <a:lumMod val="20000"/>
                    <a:lumOff val="80000"/>
                  </a:schemeClr>
                </a:solidFill>
                <a:latin typeface="+mn-lt"/>
              </a:rPr>
              <a:t>Syracuse University</a:t>
            </a:r>
          </a:p>
        </p:txBody>
      </p:sp>
      <p:sp>
        <p:nvSpPr>
          <p:cNvPr id="24" name="TextBox 23"/>
          <p:cNvSpPr txBox="1"/>
          <p:nvPr/>
        </p:nvSpPr>
        <p:spPr>
          <a:xfrm>
            <a:off x="1280176" y="20025384"/>
            <a:ext cx="1971506" cy="1341946"/>
          </a:xfrm>
          <a:prstGeom prst="rect">
            <a:avLst/>
          </a:prstGeom>
          <a:solidFill>
            <a:schemeClr val="accent1">
              <a:lumMod val="40000"/>
              <a:lumOff val="60000"/>
            </a:schemeClr>
          </a:solidFill>
        </p:spPr>
        <p:txBody>
          <a:bodyPr wrap="none" lIns="48825" tIns="24404" rIns="48825" bIns="24404" rtlCol="0">
            <a:spAutoFit/>
          </a:bodyPr>
          <a:lstStyle/>
          <a:p>
            <a:r>
              <a:rPr lang="en-US" sz="2100" dirty="0" err="1"/>
              <a:t>Zhi</a:t>
            </a:r>
            <a:r>
              <a:rPr lang="en-US" sz="2100" dirty="0"/>
              <a:t> Xing</a:t>
            </a:r>
          </a:p>
          <a:p>
            <a:r>
              <a:rPr lang="en-US" sz="2100" dirty="0"/>
              <a:t>zxing01@syr.edu</a:t>
            </a:r>
          </a:p>
          <a:p>
            <a:endParaRPr lang="en-US" sz="2100" dirty="0"/>
          </a:p>
          <a:p>
            <a:endParaRPr lang="en-US" sz="2100" dirty="0"/>
          </a:p>
        </p:txBody>
      </p:sp>
      <p:sp>
        <p:nvSpPr>
          <p:cNvPr id="25" name="TextBox 24"/>
          <p:cNvSpPr txBox="1"/>
          <p:nvPr/>
        </p:nvSpPr>
        <p:spPr>
          <a:xfrm>
            <a:off x="1280162" y="19431034"/>
            <a:ext cx="1532909" cy="526338"/>
          </a:xfrm>
          <a:prstGeom prst="rect">
            <a:avLst/>
          </a:prstGeom>
          <a:noFill/>
        </p:spPr>
        <p:txBody>
          <a:bodyPr wrap="none" lIns="48825" tIns="24404" rIns="48825" bIns="24404" rtlCol="0">
            <a:spAutoFit/>
          </a:bodyPr>
          <a:lstStyle/>
          <a:p>
            <a:r>
              <a:rPr lang="en-US" sz="3100" b="1" dirty="0"/>
              <a:t>Contacts</a:t>
            </a:r>
          </a:p>
        </p:txBody>
      </p:sp>
      <p:sp>
        <p:nvSpPr>
          <p:cNvPr id="10" name="Text Box 189"/>
          <p:cNvSpPr txBox="1">
            <a:spLocks noChangeArrowheads="1"/>
          </p:cNvSpPr>
          <p:nvPr/>
        </p:nvSpPr>
        <p:spPr bwMode="auto">
          <a:xfrm>
            <a:off x="1097280" y="3657619"/>
            <a:ext cx="9875520" cy="2782538"/>
          </a:xfrm>
          <a:prstGeom prst="rect">
            <a:avLst/>
          </a:prstGeom>
          <a:solidFill>
            <a:schemeClr val="bg1"/>
          </a:solidFill>
          <a:ln w="12700">
            <a:solidFill>
              <a:schemeClr val="accent1">
                <a:lumMod val="75000"/>
              </a:schemeClr>
            </a:solidFill>
          </a:ln>
          <a:effectLst/>
        </p:spPr>
        <p:txBody>
          <a:bodyPr lIns="97654" tIns="97654" rIns="97654" bIns="97654">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100" dirty="0">
                <a:latin typeface="+mn-lt"/>
              </a:rPr>
              <a:t>We’re working on robot swarm foraging, where a swarm of robots find and transport “food” using local communication and coordination without any kind of centralized control. The algorithm we’re using dynamically assigns one of two roles to a robot: an explorer or a guider. The guiders, called beacons, broadcasts signals and the explorers, or walkers, explore and world and follow the signals. We have successfully simulated the algorithm in Gazebo robotics simulator, designed and manufactured a robot prototype, named </a:t>
            </a:r>
            <a:r>
              <a:rPr lang="en-US" sz="2100" dirty="0" err="1">
                <a:latin typeface="+mn-lt"/>
              </a:rPr>
              <a:t>Antz</a:t>
            </a:r>
            <a:r>
              <a:rPr lang="en-US" sz="2100" dirty="0">
                <a:latin typeface="+mn-lt"/>
              </a:rPr>
              <a:t>, for swarm robotics applications such as foraging, and developed software packages for </a:t>
            </a:r>
            <a:r>
              <a:rPr lang="en-US" sz="2100" dirty="0" err="1">
                <a:latin typeface="+mn-lt"/>
              </a:rPr>
              <a:t>Antz</a:t>
            </a:r>
            <a:r>
              <a:rPr lang="en-US" sz="2100" dirty="0">
                <a:latin typeface="+mn-lt"/>
              </a:rPr>
              <a:t>. </a:t>
            </a:r>
          </a:p>
        </p:txBody>
      </p:sp>
      <p:sp>
        <p:nvSpPr>
          <p:cNvPr id="32" name="Rectangle 31"/>
          <p:cNvSpPr/>
          <p:nvPr/>
        </p:nvSpPr>
        <p:spPr>
          <a:xfrm>
            <a:off x="1097280" y="320041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r>
              <a:rPr lang="en-US" sz="3100" b="1" dirty="0">
                <a:solidFill>
                  <a:schemeClr val="accent3">
                    <a:lumMod val="20000"/>
                    <a:lumOff val="80000"/>
                  </a:schemeClr>
                </a:solidFill>
                <a:latin typeface="+mj-lt"/>
              </a:rPr>
              <a:t>Abstract</a:t>
            </a:r>
          </a:p>
        </p:txBody>
      </p:sp>
      <p:sp>
        <p:nvSpPr>
          <p:cNvPr id="15" name="Text Box 194"/>
          <p:cNvSpPr txBox="1">
            <a:spLocks noChangeArrowheads="1"/>
          </p:cNvSpPr>
          <p:nvPr/>
        </p:nvSpPr>
        <p:spPr bwMode="auto">
          <a:xfrm>
            <a:off x="22021800" y="3657597"/>
            <a:ext cx="9875520" cy="843546"/>
          </a:xfrm>
          <a:prstGeom prst="rect">
            <a:avLst/>
          </a:prstGeom>
          <a:solidFill>
            <a:schemeClr val="bg1"/>
          </a:solidFill>
          <a:ln w="12700">
            <a:solidFill>
              <a:schemeClr val="accent1">
                <a:lumMod val="75000"/>
              </a:schemeClr>
            </a:solidFill>
          </a:ln>
          <a:effectLst/>
        </p:spPr>
        <p:txBody>
          <a:bodyPr lIns="97654" tIns="97654" rIns="97654" bIns="97654">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100" dirty="0">
                <a:latin typeface="Calibri" pitchFamily="34" charset="0"/>
              </a:rPr>
              <a:t>The hardware for the robot is kept as simple as possible so as to make it robust and for the most cost effective solution. </a:t>
            </a:r>
          </a:p>
        </p:txBody>
      </p:sp>
      <p:sp>
        <p:nvSpPr>
          <p:cNvPr id="33" name="Rectangle 32"/>
          <p:cNvSpPr/>
          <p:nvPr/>
        </p:nvSpPr>
        <p:spPr>
          <a:xfrm>
            <a:off x="1097280" y="6918705"/>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r>
              <a:rPr lang="en-US" sz="3100" b="1" dirty="0">
                <a:solidFill>
                  <a:schemeClr val="accent3">
                    <a:lumMod val="20000"/>
                    <a:lumOff val="80000"/>
                  </a:schemeClr>
                </a:solidFill>
                <a:latin typeface="+mj-lt"/>
              </a:rPr>
              <a:t>Introduction</a:t>
            </a:r>
          </a:p>
        </p:txBody>
      </p:sp>
      <p:sp>
        <p:nvSpPr>
          <p:cNvPr id="13" name="Text Box 192"/>
          <p:cNvSpPr txBox="1">
            <a:spLocks noChangeArrowheads="1"/>
          </p:cNvSpPr>
          <p:nvPr/>
        </p:nvSpPr>
        <p:spPr bwMode="auto">
          <a:xfrm>
            <a:off x="11521440" y="3657619"/>
            <a:ext cx="9875520" cy="2782538"/>
          </a:xfrm>
          <a:prstGeom prst="rect">
            <a:avLst/>
          </a:prstGeom>
          <a:solidFill>
            <a:schemeClr val="bg1"/>
          </a:solidFill>
          <a:ln w="12700">
            <a:solidFill>
              <a:schemeClr val="accent1">
                <a:lumMod val="75000"/>
              </a:schemeClr>
            </a:solidFill>
          </a:ln>
          <a:effectLst/>
        </p:spPr>
        <p:txBody>
          <a:bodyPr lIns="97654" tIns="97654" rIns="97654" bIns="97654">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100" dirty="0" smtClean="0">
                <a:latin typeface="+mn-lt"/>
              </a:rPr>
              <a:t>The goal of foraging is for the robots to find the food source(s) in the world and bring foods back to the nest. In the algorithm we’re implementing, each robots can take up one of two roles: walker or beacon. </a:t>
            </a:r>
          </a:p>
          <a:p>
            <a:pPr eaLnBrk="1" hangingPunct="1"/>
            <a:endParaRPr lang="en-US" sz="2100" dirty="0">
              <a:latin typeface="+mn-lt"/>
            </a:endParaRPr>
          </a:p>
          <a:p>
            <a:pPr eaLnBrk="1" hangingPunct="1"/>
            <a:r>
              <a:rPr lang="en-US" sz="2100" dirty="0" smtClean="0">
                <a:latin typeface="+mn-lt"/>
              </a:rPr>
              <a:t>Beacons </a:t>
            </a:r>
            <a:r>
              <a:rPr lang="en-US" sz="2100" dirty="0" smtClean="0">
                <a:latin typeface="+mn-lt"/>
              </a:rPr>
              <a:t>store and broadcast two values as indicators of distances, one for nest and one for food. These values are propagated from one beacon to another. Figure 1 shows part of a network formed by beacon with the nodes labeled by the two values. </a:t>
            </a:r>
            <a:r>
              <a:rPr lang="en-US" sz="2100" dirty="0" smtClean="0">
                <a:latin typeface="+mn-lt"/>
              </a:rPr>
              <a:t>Figure </a:t>
            </a:r>
            <a:r>
              <a:rPr lang="en-US" sz="2100" dirty="0">
                <a:latin typeface="+mn-lt"/>
              </a:rPr>
              <a:t>2</a:t>
            </a:r>
            <a:r>
              <a:rPr lang="en-US" sz="2100" dirty="0" smtClean="0">
                <a:latin typeface="+mn-lt"/>
              </a:rPr>
              <a:t> shows our simulation of the algorithm in Gazebo robotics simulator. </a:t>
            </a:r>
            <a:endParaRPr lang="en-US" sz="2100" dirty="0">
              <a:latin typeface="+mn-lt"/>
            </a:endParaRPr>
          </a:p>
        </p:txBody>
      </p:sp>
      <p:sp>
        <p:nvSpPr>
          <p:cNvPr id="34" name="Rectangle 33"/>
          <p:cNvSpPr/>
          <p:nvPr/>
        </p:nvSpPr>
        <p:spPr>
          <a:xfrm>
            <a:off x="11521440" y="320041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r>
              <a:rPr lang="en-US" sz="3100" b="1" dirty="0">
                <a:solidFill>
                  <a:schemeClr val="accent3">
                    <a:lumMod val="20000"/>
                    <a:lumOff val="80000"/>
                  </a:schemeClr>
                </a:solidFill>
              </a:rPr>
              <a:t>Foraging Algorithm</a:t>
            </a:r>
          </a:p>
        </p:txBody>
      </p:sp>
      <p:sp>
        <p:nvSpPr>
          <p:cNvPr id="11" name="Text Box 190"/>
          <p:cNvSpPr txBox="1">
            <a:spLocks noChangeArrowheads="1"/>
          </p:cNvSpPr>
          <p:nvPr/>
        </p:nvSpPr>
        <p:spPr bwMode="auto">
          <a:xfrm>
            <a:off x="1097280" y="7375903"/>
            <a:ext cx="9875520" cy="5044697"/>
          </a:xfrm>
          <a:prstGeom prst="rect">
            <a:avLst/>
          </a:prstGeom>
          <a:solidFill>
            <a:schemeClr val="bg1"/>
          </a:solidFill>
          <a:ln w="12700">
            <a:solidFill>
              <a:schemeClr val="accent1">
                <a:lumMod val="75000"/>
              </a:schemeClr>
            </a:solidFill>
          </a:ln>
          <a:effectLst/>
        </p:spPr>
        <p:txBody>
          <a:bodyPr lIns="97654" tIns="97654" rIns="97654" bIns="97654">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100" dirty="0">
                <a:latin typeface="+mn-lt"/>
              </a:rPr>
              <a:t>In swarm robotics, a large number--perhaps thousands--of robots must cooperate to achieve common goals. The key challenges are scalability and robustness in the absence of centralized controls. </a:t>
            </a:r>
            <a:r>
              <a:rPr lang="en-US" sz="2100" dirty="0" smtClean="0">
                <a:latin typeface="+mn-lt"/>
              </a:rPr>
              <a:t>Our foraging algorithm uses </a:t>
            </a:r>
            <a:r>
              <a:rPr lang="en-US" sz="2100" dirty="0">
                <a:latin typeface="+mn-lt"/>
              </a:rPr>
              <a:t>completely distributed and autonomous robots that can dynamically assume useful roles, either being explorers or guiders, by utilizing their local information only. Because our solution is completely distributed and localized, it is expected to scale out very well even with an extremely large number of robots. </a:t>
            </a:r>
          </a:p>
          <a:p>
            <a:pPr eaLnBrk="1" hangingPunct="1"/>
            <a:endParaRPr lang="en-US" sz="2100" dirty="0">
              <a:latin typeface="+mn-lt"/>
            </a:endParaRPr>
          </a:p>
          <a:p>
            <a:pPr eaLnBrk="1" hangingPunct="1"/>
            <a:r>
              <a:rPr lang="en-US" sz="2100" dirty="0">
                <a:latin typeface="+mn-lt"/>
              </a:rPr>
              <a:t>We also developed a robot hardware prototype that can be used for general swarm robot </a:t>
            </a:r>
            <a:r>
              <a:rPr lang="en-US" sz="2100" dirty="0" smtClean="0">
                <a:latin typeface="+mn-lt"/>
              </a:rPr>
              <a:t>research. </a:t>
            </a:r>
            <a:r>
              <a:rPr lang="en-US" sz="2100" dirty="0" smtClean="0">
                <a:latin typeface="+mn-lt"/>
              </a:rPr>
              <a:t>Many </a:t>
            </a:r>
            <a:r>
              <a:rPr lang="en-US" sz="2100" dirty="0">
                <a:latin typeface="+mn-lt"/>
              </a:rPr>
              <a:t>robotics research efforts stop at simulation work; however, we believe that robotics algorithms must be developed to work in the physical world. The challenge is to design algorithms that work in the physical world not only in a simulated world. The lessons learned in this research will help us to design cyber-physical systems that require the seamless integration of computational algorithms and physical components.</a:t>
            </a:r>
            <a:endParaRPr lang="en-US" sz="2100" dirty="0">
              <a:latin typeface="+mn-lt"/>
            </a:endParaRPr>
          </a:p>
        </p:txBody>
      </p:sp>
      <p:sp>
        <p:nvSpPr>
          <p:cNvPr id="45" name="Rectangle 44"/>
          <p:cNvSpPr/>
          <p:nvPr/>
        </p:nvSpPr>
        <p:spPr>
          <a:xfrm>
            <a:off x="22021800" y="320040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825" tIns="24404" rIns="48825" bIns="24404" rtlCol="0" anchor="ctr"/>
          <a:lstStyle/>
          <a:p>
            <a:pPr algn="ctr"/>
            <a:r>
              <a:rPr lang="en-US" sz="3100" b="1" dirty="0">
                <a:solidFill>
                  <a:schemeClr val="accent3">
                    <a:lumMod val="20000"/>
                    <a:lumOff val="80000"/>
                  </a:schemeClr>
                </a:solidFill>
              </a:rPr>
              <a:t>Hardware</a:t>
            </a:r>
          </a:p>
        </p:txBody>
      </p:sp>
      <p:sp>
        <p:nvSpPr>
          <p:cNvPr id="51" name="Text Box 180"/>
          <p:cNvSpPr txBox="1">
            <a:spLocks noChangeArrowheads="1"/>
          </p:cNvSpPr>
          <p:nvPr/>
        </p:nvSpPr>
        <p:spPr bwMode="auto">
          <a:xfrm>
            <a:off x="2286000" y="17754600"/>
            <a:ext cx="8728671" cy="57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a:latin typeface="Calibri" pitchFamily="34" charset="0"/>
              </a:rPr>
              <a:t>Figure 1.</a:t>
            </a:r>
            <a:r>
              <a:rPr lang="en-US" sz="1700" dirty="0">
                <a:latin typeface="Calibri" pitchFamily="34" charset="0"/>
              </a:rPr>
              <a:t> A beacon </a:t>
            </a:r>
            <a:r>
              <a:rPr lang="en-US" sz="1700" dirty="0" smtClean="0">
                <a:latin typeface="Calibri" pitchFamily="34" charset="0"/>
              </a:rPr>
              <a:t>network. </a:t>
            </a:r>
            <a:r>
              <a:rPr lang="en-US" sz="1700" dirty="0" smtClean="0">
                <a:latin typeface="Calibri" pitchFamily="34" charset="0"/>
              </a:rPr>
              <a:t>The two values on each node are (distance to nest, distance to nest).</a:t>
            </a:r>
            <a:endParaRPr lang="en-US" sz="1700" dirty="0">
              <a:latin typeface="Calibri" pitchFamily="34" charset="0"/>
            </a:endParaRPr>
          </a:p>
          <a:p>
            <a:pPr eaLnBrk="1" hangingPunct="1"/>
            <a:r>
              <a:rPr lang="en-US" sz="1700" dirty="0" smtClean="0">
                <a:latin typeface="Calibri" pitchFamily="34" charset="0"/>
              </a:rPr>
              <a:t>Beacon </a:t>
            </a:r>
            <a:r>
              <a:rPr lang="en-US" sz="1700" i="1" dirty="0" err="1" smtClean="0">
                <a:latin typeface="Calibri" pitchFamily="34" charset="0"/>
              </a:rPr>
              <a:t>i</a:t>
            </a:r>
            <a:r>
              <a:rPr lang="en-US" sz="1700" dirty="0">
                <a:latin typeface="Calibri" pitchFamily="34" charset="0"/>
              </a:rPr>
              <a:t> </a:t>
            </a:r>
            <a:r>
              <a:rPr lang="en-US" sz="1700" dirty="0" smtClean="0">
                <a:latin typeface="Calibri" pitchFamily="34" charset="0"/>
              </a:rPr>
              <a:t>has value (3, 4) because </a:t>
            </a:r>
            <a:r>
              <a:rPr lang="en-US" sz="1700" i="1" dirty="0" smtClean="0">
                <a:latin typeface="Calibri" pitchFamily="34" charset="0"/>
              </a:rPr>
              <a:t>j</a:t>
            </a:r>
            <a:r>
              <a:rPr lang="en-US" sz="1700" baseline="-25000" dirty="0" smtClean="0">
                <a:latin typeface="Calibri" pitchFamily="34" charset="0"/>
              </a:rPr>
              <a:t>3</a:t>
            </a:r>
            <a:r>
              <a:rPr lang="en-US" sz="1700" dirty="0" smtClean="0">
                <a:latin typeface="Calibri" pitchFamily="34" charset="0"/>
              </a:rPr>
              <a:t> has (2, </a:t>
            </a:r>
            <a:r>
              <a:rPr lang="en-US" sz="1700" i="1" dirty="0" smtClean="0">
                <a:latin typeface="Calibri" pitchFamily="34" charset="0"/>
              </a:rPr>
              <a:t>x</a:t>
            </a:r>
            <a:r>
              <a:rPr lang="en-US" sz="1700" dirty="0" smtClean="0">
                <a:latin typeface="Calibri" pitchFamily="34" charset="0"/>
              </a:rPr>
              <a:t>) and </a:t>
            </a:r>
            <a:r>
              <a:rPr lang="en-US" sz="1700" i="1" dirty="0" smtClean="0">
                <a:latin typeface="Calibri" pitchFamily="34" charset="0"/>
              </a:rPr>
              <a:t>j</a:t>
            </a:r>
            <a:r>
              <a:rPr lang="en-US" sz="1700" baseline="-25000" dirty="0" smtClean="0">
                <a:latin typeface="Calibri" pitchFamily="34" charset="0"/>
              </a:rPr>
              <a:t>2</a:t>
            </a:r>
            <a:r>
              <a:rPr lang="en-US" sz="1700" dirty="0" smtClean="0">
                <a:latin typeface="Calibri" pitchFamily="34" charset="0"/>
              </a:rPr>
              <a:t> has (</a:t>
            </a:r>
            <a:r>
              <a:rPr lang="en-US" sz="1700" i="1" dirty="0" smtClean="0">
                <a:latin typeface="Calibri" pitchFamily="34" charset="0"/>
              </a:rPr>
              <a:t>y</a:t>
            </a:r>
            <a:r>
              <a:rPr lang="en-US" sz="1700" dirty="0" smtClean="0">
                <a:latin typeface="Calibri" pitchFamily="34" charset="0"/>
              </a:rPr>
              <a:t>, 3).</a:t>
            </a:r>
            <a:endParaRPr lang="en-US" sz="1700" dirty="0">
              <a:latin typeface="Calibri" pitchFamily="34" charset="0"/>
            </a:endParaRPr>
          </a:p>
        </p:txBody>
      </p:sp>
      <p:sp>
        <p:nvSpPr>
          <p:cNvPr id="38" name="TextBox 37"/>
          <p:cNvSpPr txBox="1"/>
          <p:nvPr/>
        </p:nvSpPr>
        <p:spPr>
          <a:xfrm>
            <a:off x="3505209" y="19964427"/>
            <a:ext cx="3385880" cy="695615"/>
          </a:xfrm>
          <a:prstGeom prst="rect">
            <a:avLst/>
          </a:prstGeom>
          <a:solidFill>
            <a:schemeClr val="accent1">
              <a:lumMod val="40000"/>
              <a:lumOff val="60000"/>
            </a:schemeClr>
          </a:solidFill>
        </p:spPr>
        <p:txBody>
          <a:bodyPr wrap="none" lIns="48825" tIns="24404" rIns="48825" bIns="24404" rtlCol="0">
            <a:spAutoFit/>
          </a:bodyPr>
          <a:lstStyle/>
          <a:p>
            <a:r>
              <a:rPr lang="en-US" sz="2100" dirty="0" err="1"/>
              <a:t>Gajendranath</a:t>
            </a:r>
            <a:r>
              <a:rPr lang="en-US" sz="2100" dirty="0"/>
              <a:t> </a:t>
            </a:r>
            <a:r>
              <a:rPr lang="en-US" sz="2100" dirty="0" err="1"/>
              <a:t>Gaurav</a:t>
            </a:r>
            <a:r>
              <a:rPr lang="en-US" sz="2100" dirty="0"/>
              <a:t> Roy </a:t>
            </a:r>
            <a:r>
              <a:rPr lang="en-US" sz="2100" dirty="0" err="1"/>
              <a:t>Puli</a:t>
            </a:r>
            <a:endParaRPr lang="en-US" sz="2100" dirty="0"/>
          </a:p>
          <a:p>
            <a:r>
              <a:rPr lang="en-US" sz="2100" dirty="0" err="1"/>
              <a:t>gpuli@syr.edu</a:t>
            </a:r>
            <a:endParaRPr lang="en-US" sz="2100" dirty="0"/>
          </a:p>
        </p:txBody>
      </p:sp>
      <p:pic>
        <p:nvPicPr>
          <p:cNvPr id="7" name="Picture 6" descr="beacon-networ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2553953"/>
            <a:ext cx="6934200" cy="5200647"/>
          </a:xfrm>
          <a:prstGeom prst="rect">
            <a:avLst/>
          </a:prstGeom>
        </p:spPr>
      </p:pic>
      <p:sp>
        <p:nvSpPr>
          <p:cNvPr id="41" name="Text Box 180"/>
          <p:cNvSpPr txBox="1">
            <a:spLocks noChangeArrowheads="1"/>
          </p:cNvSpPr>
          <p:nvPr/>
        </p:nvSpPr>
        <p:spPr bwMode="auto">
          <a:xfrm>
            <a:off x="12420600" y="17754600"/>
            <a:ext cx="8288890" cy="10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a:latin typeface="Calibri" pitchFamily="34" charset="0"/>
              </a:rPr>
              <a:t>Figure 2.</a:t>
            </a:r>
            <a:r>
              <a:rPr lang="en-US" sz="1700" dirty="0">
                <a:latin typeface="Calibri" pitchFamily="34" charset="0"/>
              </a:rPr>
              <a:t> Gazebo </a:t>
            </a:r>
            <a:r>
              <a:rPr lang="en-US" sz="1700" dirty="0" smtClean="0">
                <a:latin typeface="Calibri" pitchFamily="34" charset="0"/>
              </a:rPr>
              <a:t>simulation of foraging algorithm. </a:t>
            </a:r>
            <a:r>
              <a:rPr lang="en-US" sz="1700" dirty="0" smtClean="0">
                <a:latin typeface="Calibri" pitchFamily="34" charset="0"/>
              </a:rPr>
              <a:t>Color codes: </a:t>
            </a:r>
          </a:p>
          <a:p>
            <a:pPr eaLnBrk="1" hangingPunct="1"/>
            <a:r>
              <a:rPr lang="en-US" sz="1700" dirty="0" smtClean="0">
                <a:solidFill>
                  <a:srgbClr val="0000FF"/>
                </a:solidFill>
                <a:latin typeface="Calibri" pitchFamily="34" charset="0"/>
              </a:rPr>
              <a:t>Blue square – nest</a:t>
            </a:r>
            <a:r>
              <a:rPr lang="en-US" sz="1700" dirty="0" smtClean="0">
                <a:latin typeface="Calibri" pitchFamily="34" charset="0"/>
              </a:rPr>
              <a:t>	</a:t>
            </a:r>
            <a:r>
              <a:rPr lang="en-US" sz="1700" dirty="0" smtClean="0">
                <a:solidFill>
                  <a:srgbClr val="00FF00"/>
                </a:solidFill>
                <a:latin typeface="Calibri" pitchFamily="34" charset="0"/>
              </a:rPr>
              <a:t>Green square – food source</a:t>
            </a:r>
          </a:p>
          <a:p>
            <a:pPr eaLnBrk="1" hangingPunct="1"/>
            <a:r>
              <a:rPr lang="en-US" sz="1700" dirty="0" smtClean="0">
                <a:solidFill>
                  <a:srgbClr val="0000FF"/>
                </a:solidFill>
                <a:latin typeface="Calibri" pitchFamily="34" charset="0"/>
              </a:rPr>
              <a:t>Blue circle – beacon close to nest</a:t>
            </a:r>
            <a:r>
              <a:rPr lang="en-US" sz="1700" dirty="0" smtClean="0">
                <a:latin typeface="Calibri" pitchFamily="34" charset="0"/>
              </a:rPr>
              <a:t>	</a:t>
            </a:r>
            <a:r>
              <a:rPr lang="en-US" sz="1700" dirty="0" smtClean="0">
                <a:solidFill>
                  <a:srgbClr val="00FF00"/>
                </a:solidFill>
                <a:latin typeface="Calibri" pitchFamily="34" charset="0"/>
              </a:rPr>
              <a:t>Green circle – beacon close to food source</a:t>
            </a:r>
          </a:p>
          <a:p>
            <a:pPr eaLnBrk="1" hangingPunct="1"/>
            <a:r>
              <a:rPr lang="en-US" sz="1700" dirty="0" smtClean="0">
                <a:solidFill>
                  <a:srgbClr val="FF0000"/>
                </a:solidFill>
                <a:latin typeface="Calibri" pitchFamily="34" charset="0"/>
              </a:rPr>
              <a:t>Red circle – walker without food</a:t>
            </a:r>
            <a:r>
              <a:rPr lang="en-US" sz="1700" dirty="0" smtClean="0">
                <a:latin typeface="Calibri" pitchFamily="34" charset="0"/>
              </a:rPr>
              <a:t>	</a:t>
            </a:r>
            <a:r>
              <a:rPr lang="en-US" sz="1700" dirty="0" smtClean="0">
                <a:solidFill>
                  <a:srgbClr val="FFFF00"/>
                </a:solidFill>
                <a:latin typeface="Calibri" pitchFamily="34" charset="0"/>
              </a:rPr>
              <a:t>Yellow circle – walker with food</a:t>
            </a:r>
          </a:p>
        </p:txBody>
      </p:sp>
      <p:pic>
        <p:nvPicPr>
          <p:cNvPr id="2" name="Picture 1" descr="ecs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79600" y="19507200"/>
            <a:ext cx="4495799" cy="2087558"/>
          </a:xfrm>
          <a:prstGeom prst="rect">
            <a:avLst/>
          </a:prstGeom>
        </p:spPr>
      </p:pic>
      <p:pic>
        <p:nvPicPr>
          <p:cNvPr id="3" name="Picture 2" descr="HWdataflo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1800" y="11811000"/>
            <a:ext cx="9809018" cy="4495800"/>
          </a:xfrm>
          <a:prstGeom prst="rect">
            <a:avLst/>
          </a:prstGeom>
        </p:spPr>
      </p:pic>
      <p:sp>
        <p:nvSpPr>
          <p:cNvPr id="23" name="Text Box 180"/>
          <p:cNvSpPr txBox="1">
            <a:spLocks noChangeArrowheads="1"/>
          </p:cNvSpPr>
          <p:nvPr/>
        </p:nvSpPr>
        <p:spPr bwMode="auto">
          <a:xfrm>
            <a:off x="25374600" y="16459200"/>
            <a:ext cx="3806662"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a:latin typeface="Calibri" pitchFamily="34" charset="0"/>
              </a:rPr>
              <a:t>Figure </a:t>
            </a:r>
            <a:r>
              <a:rPr lang="en-US" sz="1700" b="1" dirty="0" smtClean="0">
                <a:latin typeface="Calibri" pitchFamily="34" charset="0"/>
              </a:rPr>
              <a:t>4.</a:t>
            </a:r>
            <a:r>
              <a:rPr lang="en-US" sz="1700" dirty="0" smtClean="0">
                <a:latin typeface="Calibri" pitchFamily="34" charset="0"/>
              </a:rPr>
              <a:t> High-level overview of hardware</a:t>
            </a:r>
            <a:endParaRPr lang="en-US" sz="1700" dirty="0">
              <a:latin typeface="Calibri" pitchFamily="34" charset="0"/>
            </a:endParaRPr>
          </a:p>
        </p:txBody>
      </p:sp>
      <p:pic>
        <p:nvPicPr>
          <p:cNvPr id="9" name="Picture 8" descr="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05768" y="5638800"/>
            <a:ext cx="3583232" cy="2971800"/>
          </a:xfrm>
          <a:prstGeom prst="rect">
            <a:avLst/>
          </a:prstGeom>
        </p:spPr>
      </p:pic>
      <p:pic>
        <p:nvPicPr>
          <p:cNvPr id="12" name="Picture 11" descr="sid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22400" y="5638800"/>
            <a:ext cx="4343400" cy="2945921"/>
          </a:xfrm>
          <a:prstGeom prst="rect">
            <a:avLst/>
          </a:prstGeom>
        </p:spPr>
      </p:pic>
      <p:sp>
        <p:nvSpPr>
          <p:cNvPr id="27" name="Text Box 180"/>
          <p:cNvSpPr txBox="1">
            <a:spLocks noChangeArrowheads="1"/>
          </p:cNvSpPr>
          <p:nvPr/>
        </p:nvSpPr>
        <p:spPr bwMode="auto">
          <a:xfrm>
            <a:off x="25069800" y="8915400"/>
            <a:ext cx="3740626"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a:latin typeface="Calibri" pitchFamily="34" charset="0"/>
              </a:rPr>
              <a:t>Figure </a:t>
            </a:r>
            <a:r>
              <a:rPr lang="en-US" sz="1700" b="1" dirty="0" smtClean="0">
                <a:latin typeface="Calibri" pitchFamily="34" charset="0"/>
              </a:rPr>
              <a:t>3.</a:t>
            </a:r>
            <a:r>
              <a:rPr lang="en-US" sz="1700" dirty="0" smtClean="0">
                <a:latin typeface="Calibri" pitchFamily="34" charset="0"/>
              </a:rPr>
              <a:t> Top and side view of </a:t>
            </a:r>
            <a:r>
              <a:rPr lang="en-US" sz="1700" dirty="0" err="1" smtClean="0">
                <a:latin typeface="Calibri" pitchFamily="34" charset="0"/>
              </a:rPr>
              <a:t>Antz</a:t>
            </a:r>
            <a:r>
              <a:rPr lang="en-US" sz="1700" dirty="0">
                <a:latin typeface="Calibri" pitchFamily="34" charset="0"/>
              </a:rPr>
              <a:t> </a:t>
            </a:r>
            <a:r>
              <a:rPr lang="en-US" sz="1700" dirty="0" smtClean="0">
                <a:latin typeface="Calibri" pitchFamily="34" charset="0"/>
              </a:rPr>
              <a:t>robot</a:t>
            </a:r>
            <a:endParaRPr lang="en-US" sz="1700" dirty="0">
              <a:latin typeface="Calibri" pitchFamily="34" charset="0"/>
            </a:endParaRPr>
          </a:p>
        </p:txBody>
      </p:sp>
      <p:pic>
        <p:nvPicPr>
          <p:cNvPr id="6" name="Picture 5" desc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06200" y="6934200"/>
            <a:ext cx="4880609" cy="2743200"/>
          </a:xfrm>
          <a:prstGeom prst="rect">
            <a:avLst/>
          </a:prstGeom>
        </p:spPr>
      </p:pic>
      <p:pic>
        <p:nvPicPr>
          <p:cNvPr id="14" name="Picture 13" descr="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52227" y="6934200"/>
            <a:ext cx="4880611" cy="2743200"/>
          </a:xfrm>
          <a:prstGeom prst="rect">
            <a:avLst/>
          </a:prstGeom>
        </p:spPr>
      </p:pic>
      <p:pic>
        <p:nvPicPr>
          <p:cNvPr id="16" name="Picture 15" descr="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06200" y="10515600"/>
            <a:ext cx="4859972" cy="2731601"/>
          </a:xfrm>
          <a:prstGeom prst="rect">
            <a:avLst/>
          </a:prstGeom>
        </p:spPr>
      </p:pic>
      <p:pic>
        <p:nvPicPr>
          <p:cNvPr id="17" name="Picture 16" descr="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552227" y="10515600"/>
            <a:ext cx="4880611" cy="2743200"/>
          </a:xfrm>
          <a:prstGeom prst="rect">
            <a:avLst/>
          </a:prstGeom>
        </p:spPr>
      </p:pic>
      <p:pic>
        <p:nvPicPr>
          <p:cNvPr id="18" name="Picture 17" descr="5.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06199" y="14097000"/>
            <a:ext cx="4880611" cy="2743200"/>
          </a:xfrm>
          <a:prstGeom prst="rect">
            <a:avLst/>
          </a:prstGeom>
        </p:spPr>
      </p:pic>
      <p:pic>
        <p:nvPicPr>
          <p:cNvPr id="19" name="Picture 18" descr="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52227" y="14097000"/>
            <a:ext cx="4880611" cy="2743200"/>
          </a:xfrm>
          <a:prstGeom prst="rect">
            <a:avLst/>
          </a:prstGeom>
        </p:spPr>
      </p:pic>
      <p:sp>
        <p:nvSpPr>
          <p:cNvPr id="35" name="Text Box 180"/>
          <p:cNvSpPr txBox="1">
            <a:spLocks noChangeArrowheads="1"/>
          </p:cNvSpPr>
          <p:nvPr/>
        </p:nvSpPr>
        <p:spPr bwMode="auto">
          <a:xfrm>
            <a:off x="11506200" y="9677400"/>
            <a:ext cx="2891091"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smtClean="0">
                <a:latin typeface="Calibri" pitchFamily="34" charset="0"/>
              </a:rPr>
              <a:t>(A) </a:t>
            </a:r>
            <a:r>
              <a:rPr lang="en-US" sz="1700" dirty="0" smtClean="0">
                <a:latin typeface="Calibri" pitchFamily="34" charset="0"/>
              </a:rPr>
              <a:t>Swarm starts out from nest.</a:t>
            </a:r>
            <a:endParaRPr lang="en-US" sz="1700" dirty="0">
              <a:latin typeface="Calibri" pitchFamily="34" charset="0"/>
            </a:endParaRPr>
          </a:p>
        </p:txBody>
      </p:sp>
      <p:sp>
        <p:nvSpPr>
          <p:cNvPr id="37" name="Text Box 180"/>
          <p:cNvSpPr txBox="1">
            <a:spLocks noChangeArrowheads="1"/>
          </p:cNvSpPr>
          <p:nvPr/>
        </p:nvSpPr>
        <p:spPr bwMode="auto">
          <a:xfrm>
            <a:off x="16588055" y="9677400"/>
            <a:ext cx="4007213"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smtClean="0">
                <a:latin typeface="Calibri" pitchFamily="34" charset="0"/>
              </a:rPr>
              <a:t>(B) </a:t>
            </a:r>
            <a:r>
              <a:rPr lang="en-US" sz="1700" dirty="0" smtClean="0">
                <a:latin typeface="Calibri" pitchFamily="34" charset="0"/>
              </a:rPr>
              <a:t>The swarm g</a:t>
            </a:r>
            <a:r>
              <a:rPr lang="en-US" sz="1700" dirty="0" smtClean="0">
                <a:latin typeface="Calibri" pitchFamily="34" charset="0"/>
              </a:rPr>
              <a:t>radually explores the world.</a:t>
            </a:r>
            <a:endParaRPr lang="en-US" sz="1700" dirty="0">
              <a:latin typeface="Calibri" pitchFamily="34" charset="0"/>
            </a:endParaRPr>
          </a:p>
        </p:txBody>
      </p:sp>
      <p:sp>
        <p:nvSpPr>
          <p:cNvPr id="42" name="Text Box 180"/>
          <p:cNvSpPr txBox="1">
            <a:spLocks noChangeArrowheads="1"/>
          </p:cNvSpPr>
          <p:nvPr/>
        </p:nvSpPr>
        <p:spPr bwMode="auto">
          <a:xfrm>
            <a:off x="11506200" y="13258800"/>
            <a:ext cx="4809522" cy="57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smtClean="0">
                <a:latin typeface="Calibri" pitchFamily="34" charset="0"/>
              </a:rPr>
              <a:t>(C) </a:t>
            </a:r>
            <a:r>
              <a:rPr lang="en-US" sz="1700" dirty="0" smtClean="0">
                <a:latin typeface="Calibri" pitchFamily="34" charset="0"/>
              </a:rPr>
              <a:t>A walker </a:t>
            </a:r>
            <a:r>
              <a:rPr lang="en-US" sz="1700" dirty="0" smtClean="0">
                <a:latin typeface="Calibri" pitchFamily="34" charset="0"/>
              </a:rPr>
              <a:t>has located the food </a:t>
            </a:r>
            <a:r>
              <a:rPr lang="en-US" sz="1700" dirty="0" smtClean="0">
                <a:latin typeface="Calibri" pitchFamily="34" charset="0"/>
              </a:rPr>
              <a:t>source and became</a:t>
            </a:r>
          </a:p>
          <a:p>
            <a:pPr eaLnBrk="1" hangingPunct="1"/>
            <a:r>
              <a:rPr lang="en-US" sz="1700" dirty="0">
                <a:latin typeface="Calibri" pitchFamily="34" charset="0"/>
              </a:rPr>
              <a:t>a</a:t>
            </a:r>
            <a:r>
              <a:rPr lang="en-US" sz="1700" dirty="0" smtClean="0">
                <a:latin typeface="Calibri" pitchFamily="34" charset="0"/>
              </a:rPr>
              <a:t> beacon</a:t>
            </a:r>
            <a:r>
              <a:rPr lang="en-US" sz="1700" dirty="0" smtClean="0">
                <a:latin typeface="Calibri" pitchFamily="34" charset="0"/>
              </a:rPr>
              <a:t>.</a:t>
            </a:r>
            <a:endParaRPr lang="en-US" sz="1700" dirty="0">
              <a:latin typeface="Calibri" pitchFamily="34" charset="0"/>
            </a:endParaRPr>
          </a:p>
        </p:txBody>
      </p:sp>
      <p:sp>
        <p:nvSpPr>
          <p:cNvPr id="43" name="Text Box 180"/>
          <p:cNvSpPr txBox="1">
            <a:spLocks noChangeArrowheads="1"/>
          </p:cNvSpPr>
          <p:nvPr/>
        </p:nvSpPr>
        <p:spPr bwMode="auto">
          <a:xfrm>
            <a:off x="16611600" y="13258800"/>
            <a:ext cx="4790894"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smtClean="0">
                <a:latin typeface="Calibri" pitchFamily="34" charset="0"/>
              </a:rPr>
              <a:t>(D) </a:t>
            </a:r>
            <a:r>
              <a:rPr lang="en-US" sz="1700" dirty="0" smtClean="0">
                <a:latin typeface="Calibri" pitchFamily="34" charset="0"/>
              </a:rPr>
              <a:t>Other walkers are going towards the food source.</a:t>
            </a:r>
            <a:endParaRPr lang="en-US" sz="1700" dirty="0">
              <a:latin typeface="Calibri" pitchFamily="34" charset="0"/>
            </a:endParaRPr>
          </a:p>
        </p:txBody>
      </p:sp>
      <p:sp>
        <p:nvSpPr>
          <p:cNvPr id="44" name="Text Box 180"/>
          <p:cNvSpPr txBox="1">
            <a:spLocks noChangeArrowheads="1"/>
          </p:cNvSpPr>
          <p:nvPr/>
        </p:nvSpPr>
        <p:spPr bwMode="auto">
          <a:xfrm>
            <a:off x="11506200" y="16840200"/>
            <a:ext cx="5105984" cy="57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smtClean="0">
                <a:latin typeface="Calibri" pitchFamily="34" charset="0"/>
              </a:rPr>
              <a:t>(E) </a:t>
            </a:r>
            <a:r>
              <a:rPr lang="en-US" sz="1700" dirty="0" smtClean="0">
                <a:latin typeface="Calibri" pitchFamily="34" charset="0"/>
              </a:rPr>
              <a:t>Walkers transport food back and to the nest. Remote</a:t>
            </a:r>
          </a:p>
          <a:p>
            <a:pPr eaLnBrk="1" hangingPunct="1"/>
            <a:r>
              <a:rPr lang="en-US" sz="1700" dirty="0" smtClean="0">
                <a:latin typeface="Calibri" pitchFamily="34" charset="0"/>
              </a:rPr>
              <a:t>beacons turn back to walkers. </a:t>
            </a:r>
            <a:endParaRPr lang="en-US" sz="1700" dirty="0">
              <a:latin typeface="Calibri" pitchFamily="34" charset="0"/>
            </a:endParaRPr>
          </a:p>
        </p:txBody>
      </p:sp>
      <p:sp>
        <p:nvSpPr>
          <p:cNvPr id="46" name="Text Box 180"/>
          <p:cNvSpPr txBox="1">
            <a:spLocks noChangeArrowheads="1"/>
          </p:cNvSpPr>
          <p:nvPr/>
        </p:nvSpPr>
        <p:spPr bwMode="auto">
          <a:xfrm>
            <a:off x="16611016" y="16840200"/>
            <a:ext cx="3747370" cy="31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825" tIns="24404" rIns="48825" bIns="24404">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700" b="1" dirty="0" smtClean="0">
                <a:latin typeface="Calibri" pitchFamily="34" charset="0"/>
              </a:rPr>
              <a:t>(F) </a:t>
            </a:r>
            <a:r>
              <a:rPr lang="en-US" sz="1700" dirty="0" smtClean="0">
                <a:latin typeface="Calibri" pitchFamily="34" charset="0"/>
              </a:rPr>
              <a:t>A stable transportation line is formed. </a:t>
            </a:r>
            <a:endParaRPr lang="en-US" sz="1700" dirty="0">
              <a:latin typeface="Calibri" pitchFamily="34" charset="0"/>
            </a:endParaRPr>
          </a:p>
        </p:txBody>
      </p:sp>
    </p:spTree>
    <p:extLst>
      <p:ext uri="{BB962C8B-B14F-4D97-AF65-F5344CB8AC3E}">
        <p14:creationId xmlns:p14="http://schemas.microsoft.com/office/powerpoint/2010/main" val="22512518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3069</TotalTime>
  <Words>611</Words>
  <Application>Microsoft Macintosh PowerPoint</Application>
  <PresentationFormat>Custom</PresentationFormat>
  <Paragraphs>36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Genigraphics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Zhi Xing</cp:lastModifiedBy>
  <cp:revision>128</cp:revision>
  <cp:lastPrinted>2013-02-12T02:21:55Z</cp:lastPrinted>
  <dcterms:created xsi:type="dcterms:W3CDTF">2013-02-10T21:14:48Z</dcterms:created>
  <dcterms:modified xsi:type="dcterms:W3CDTF">2015-03-21T02:41:06Z</dcterms:modified>
</cp:coreProperties>
</file>